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673" r:id="rId2"/>
    <p:sldId id="659" r:id="rId3"/>
    <p:sldId id="1032" r:id="rId4"/>
    <p:sldId id="717" r:id="rId5"/>
    <p:sldId id="718" r:id="rId6"/>
    <p:sldId id="1033" r:id="rId7"/>
    <p:sldId id="720" r:id="rId8"/>
    <p:sldId id="1034" r:id="rId9"/>
    <p:sldId id="1035" r:id="rId10"/>
    <p:sldId id="1039" r:id="rId11"/>
    <p:sldId id="1038" r:id="rId12"/>
    <p:sldId id="1042" r:id="rId13"/>
    <p:sldId id="1040" r:id="rId14"/>
    <p:sldId id="1041" r:id="rId15"/>
    <p:sldId id="1043" r:id="rId16"/>
    <p:sldId id="723" r:id="rId17"/>
    <p:sldId id="1044" r:id="rId18"/>
    <p:sldId id="1045" r:id="rId19"/>
    <p:sldId id="1046" r:id="rId20"/>
    <p:sldId id="1047" r:id="rId21"/>
    <p:sldId id="1048" r:id="rId22"/>
    <p:sldId id="1053" r:id="rId23"/>
    <p:sldId id="1049" r:id="rId24"/>
    <p:sldId id="1050" r:id="rId25"/>
    <p:sldId id="757" r:id="rId26"/>
    <p:sldId id="1051" r:id="rId27"/>
    <p:sldId id="730" r:id="rId28"/>
    <p:sldId id="1054" r:id="rId29"/>
    <p:sldId id="1055" r:id="rId30"/>
    <p:sldId id="731" r:id="rId31"/>
    <p:sldId id="1056" r:id="rId32"/>
    <p:sldId id="1057" r:id="rId33"/>
    <p:sldId id="1058" r:id="rId34"/>
    <p:sldId id="732" r:id="rId35"/>
    <p:sldId id="733" r:id="rId36"/>
    <p:sldId id="734" r:id="rId37"/>
    <p:sldId id="697" r:id="rId38"/>
    <p:sldId id="698" r:id="rId39"/>
    <p:sldId id="699" r:id="rId40"/>
    <p:sldId id="700" r:id="rId41"/>
    <p:sldId id="701" r:id="rId42"/>
    <p:sldId id="702" r:id="rId43"/>
    <p:sldId id="703" r:id="rId44"/>
    <p:sldId id="704" r:id="rId45"/>
    <p:sldId id="705" r:id="rId46"/>
    <p:sldId id="706" r:id="rId47"/>
    <p:sldId id="707" r:id="rId48"/>
    <p:sldId id="708" r:id="rId49"/>
    <p:sldId id="709" r:id="rId50"/>
    <p:sldId id="710" r:id="rId51"/>
    <p:sldId id="711" r:id="rId52"/>
    <p:sldId id="712" r:id="rId53"/>
    <p:sldId id="713" r:id="rId54"/>
    <p:sldId id="714" r:id="rId55"/>
    <p:sldId id="715" r:id="rId56"/>
    <p:sldId id="690" r:id="rId57"/>
    <p:sldId id="774" r:id="rId58"/>
  </p:sldIdLst>
  <p:sldSz cx="12192000" cy="6858000"/>
  <p:notesSz cx="6858000" cy="9144000"/>
  <p:embeddedFontLst>
    <p:embeddedFont>
      <p:font typeface="Gmarket Sans TTF Medium" panose="02000000000000000000" pitchFamily="2" charset="-127"/>
      <p:regular r:id="rId61"/>
    </p:embeddedFont>
    <p:embeddedFont>
      <p:font typeface="G마켓 산스 TTF Bold" panose="02000000000000000000" pitchFamily="2" charset="-127"/>
      <p:bold r:id="rId62"/>
    </p:embeddedFont>
    <p:embeddedFont>
      <p:font typeface="G마켓 산스 TTF Light" panose="02000000000000000000" pitchFamily="2" charset="-127"/>
      <p:regular r:id="rId63"/>
    </p:embeddedFont>
    <p:embeddedFont>
      <p:font typeface="G마켓 산스 TTF Medium" panose="02000000000000000000" pitchFamily="2" charset="-127"/>
      <p:regular r:id="rId64"/>
    </p:embeddedFont>
    <p:embeddedFont>
      <p:font typeface="궁서체" panose="02030609000101010101" pitchFamily="17" charset="-127"/>
      <p:regular r:id="rId65"/>
    </p:embeddedFont>
    <p:embeddedFont>
      <p:font typeface="돋움" panose="020B0600000101010101" pitchFamily="50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83946" autoAdjust="0"/>
  </p:normalViewPr>
  <p:slideViewPr>
    <p:cSldViewPr snapToGrid="0">
      <p:cViewPr varScale="1">
        <p:scale>
          <a:sx n="68" d="100"/>
          <a:sy n="68" d="100"/>
        </p:scale>
        <p:origin x="72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12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7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25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F7B25-5983-20E9-B8E9-8026381C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9B61DB-2909-0400-83B1-20147AC8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E63F4F-DAA1-3D1E-53B0-56C65BDB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C824-DC57-77CE-1690-414ABE0B9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8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1086-8C5B-F3FB-101B-CB02C4F0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D33336-2268-F07C-1848-000C08A10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1B4422-79D9-EE6A-040E-8B792AE27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EBB93-591D-BAE7-D73E-058C8DEE7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8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matplotlib.org</a:t>
            </a:r>
            <a:r>
              <a:rPr kumimoji="1" lang="en" altLang="ko-KR" dirty="0"/>
              <a:t>/stable/gallery/</a:t>
            </a:r>
            <a:r>
              <a:rPr kumimoji="1" lang="en" altLang="ko-KR" dirty="0" err="1"/>
              <a:t>lines_bars_and_markers</a:t>
            </a:r>
            <a:r>
              <a:rPr kumimoji="1" lang="en" altLang="ko-KR" dirty="0"/>
              <a:t>/</a:t>
            </a:r>
            <a:r>
              <a:rPr kumimoji="1" lang="en" altLang="ko-KR" dirty="0" err="1"/>
              <a:t>linestyles.html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9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70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7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8E9B6-0B26-4733-A4AD-C06C6D53C4F0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9A710CF1-FE0E-4152-A83E-3DC40773BE87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D2A36788-571D-4C1B-931D-9CDA635A8B9E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F262-9338-4CC0-9B47-22B394A45E6A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4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85BA0C7-47D8-44D9-95B7-7602B6315790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tplotlib.org/stable/gallery/lines_bars_and_markers/linestyl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mois.go.kr/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mois.go.kr/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A10CE0-89A9-1725-4229-96D1FEB3E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453649"/>
            <a:ext cx="2996917" cy="935038"/>
          </a:xfrm>
          <a:prstGeom prst="rect">
            <a:avLst/>
          </a:prstGeom>
        </p:spPr>
      </p:pic>
      <p:pic>
        <p:nvPicPr>
          <p:cNvPr id="3" name="그림 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7F5C6FC9-4BA5-C191-E006-6C8EDD0B3B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1808"/>
            <a:ext cx="3459480" cy="7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1C7483-37DB-6AAC-1935-777740BC21E5}"/>
              </a:ext>
            </a:extLst>
          </p:cNvPr>
          <p:cNvSpPr txBox="1"/>
          <p:nvPr/>
        </p:nvSpPr>
        <p:spPr>
          <a:xfrm>
            <a:off x="6183694" y="2413337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9F8E0C-6A11-5EE7-281F-19679CD7E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82663"/>
            <a:ext cx="3021223" cy="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F9F2B-5653-B1F2-752F-30641A26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BBD0B-5553-87C3-2A81-55917D8D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그래프 꾸미기</a:t>
            </a:r>
            <a:endParaRPr kumimoji="1" lang="en-US" altLang="ko-KR"/>
          </a:p>
          <a:p>
            <a:r>
              <a:rPr kumimoji="1" lang="en-US" altLang="ko-KR"/>
              <a:t>color : </a:t>
            </a:r>
            <a:r>
              <a:rPr kumimoji="1" lang="ko-KR" altLang="en-US"/>
              <a:t>그래프 색상 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color=“red” or “r”)</a:t>
            </a:r>
          </a:p>
          <a:p>
            <a:r>
              <a:rPr kumimoji="1" lang="en-US" altLang="ko-KR"/>
              <a:t>linestyle : ‘-’, ‘--’ </a:t>
            </a:r>
            <a:r>
              <a:rPr kumimoji="1" lang="ko-KR" altLang="en-US"/>
              <a:t>등 선 스타일</a:t>
            </a:r>
            <a:r>
              <a:rPr kumimoji="1" lang="en-US" altLang="ko-KR"/>
              <a:t>, </a:t>
            </a:r>
            <a:r>
              <a:rPr kumimoji="1" lang="ko-KR" altLang="en-US">
                <a:hlinkClick r:id="rId2"/>
              </a:rPr>
              <a:t>스타일 더보기</a:t>
            </a:r>
            <a:r>
              <a:rPr kumimoji="1" lang="ko-KR" altLang="en-US"/>
              <a:t> </a:t>
            </a:r>
            <a:r>
              <a:rPr kumimoji="1" lang="en-US" altLang="ko-KR"/>
              <a:t> </a:t>
            </a:r>
          </a:p>
          <a:p>
            <a:r>
              <a:rPr kumimoji="1" lang="en-US" altLang="ko-KR"/>
              <a:t>linewidth : </a:t>
            </a:r>
            <a:r>
              <a:rPr kumimoji="1" lang="ko-KR" altLang="en-US"/>
              <a:t>선 두께 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linewidth=2)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012B40-92BC-BDE1-E677-A76700A7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2D7E1C-27B0-3766-E20F-48878C7DC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1" y="3751263"/>
            <a:ext cx="9264587" cy="4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8D987-F19B-85F3-02CB-4BAC3E61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C97B1-EA68-1ED3-6C15-00384A5A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범례 표시하기</a:t>
            </a:r>
            <a:endParaRPr kumimoji="1" lang="en-US" altLang="ko-KR"/>
          </a:p>
          <a:p>
            <a:r>
              <a:rPr kumimoji="1" lang="en-US" altLang="ko-KR"/>
              <a:t>label : </a:t>
            </a:r>
            <a:r>
              <a:rPr kumimoji="1" lang="ko-KR" altLang="en-US"/>
              <a:t>범례 표시 명 </a:t>
            </a:r>
            <a:r>
              <a:rPr kumimoji="1" lang="en-US" altLang="ko-KR"/>
              <a:t>(</a:t>
            </a:r>
            <a:r>
              <a:rPr kumimoji="1" lang="ko-KR" altLang="en-US"/>
              <a:t>예 </a:t>
            </a:r>
            <a:r>
              <a:rPr kumimoji="1" lang="en-US" altLang="ko-KR"/>
              <a:t>: label = “</a:t>
            </a:r>
            <a:r>
              <a:rPr kumimoji="1" lang="ko-KR" altLang="en-US"/>
              <a:t>그래프</a:t>
            </a:r>
            <a:r>
              <a:rPr kumimoji="1" lang="en-US" altLang="ko-KR"/>
              <a:t>”)</a:t>
            </a:r>
          </a:p>
          <a:p>
            <a:r>
              <a:rPr kumimoji="1" lang="en-US" altLang="ko-KR"/>
              <a:t>legend() </a:t>
            </a:r>
            <a:r>
              <a:rPr kumimoji="1" lang="ko-KR" altLang="en-US"/>
              <a:t>함수 추가</a:t>
            </a:r>
            <a:endParaRPr kumimoji="1" lang="en-US" altLang="ko-KR"/>
          </a:p>
          <a:p>
            <a:r>
              <a:rPr kumimoji="1" lang="en-US" altLang="ko-KR"/>
              <a:t>legend() </a:t>
            </a:r>
            <a:r>
              <a:rPr kumimoji="1" lang="ko-KR" altLang="en-US"/>
              <a:t>함수의 매개변수</a:t>
            </a:r>
            <a:endParaRPr kumimoji="1" lang="en-US" altLang="ko-KR"/>
          </a:p>
          <a:p>
            <a:pPr lvl="1"/>
            <a:r>
              <a:rPr kumimoji="1" lang="en-US" altLang="ko-KR"/>
              <a:t>loc : </a:t>
            </a:r>
            <a:r>
              <a:rPr kumimoji="1" lang="ko-KR" altLang="en-US"/>
              <a:t>위치 </a:t>
            </a:r>
            <a:r>
              <a:rPr kumimoji="1" lang="en-US" altLang="ko-KR"/>
              <a:t>(</a:t>
            </a:r>
            <a:r>
              <a:rPr kumimoji="1" lang="ko-KR" altLang="en-US"/>
              <a:t>예</a:t>
            </a:r>
            <a:r>
              <a:rPr kumimoji="1" lang="en-US" altLang="ko-KR"/>
              <a:t>: loc=“upper center”)</a:t>
            </a:r>
          </a:p>
          <a:p>
            <a:pPr lvl="1"/>
            <a:r>
              <a:rPr kumimoji="1" lang="en-US" altLang="ko-KR"/>
              <a:t>title : </a:t>
            </a:r>
            <a:r>
              <a:rPr kumimoji="1" lang="ko-KR" altLang="en-US"/>
              <a:t>범례명</a:t>
            </a:r>
            <a:endParaRPr kumimoji="1" lang="en-US" altLang="ko-KR"/>
          </a:p>
          <a:p>
            <a:pPr lvl="1"/>
            <a:r>
              <a:rPr kumimoji="1" lang="en-US" altLang="ko-KR"/>
              <a:t>frameon : </a:t>
            </a:r>
            <a:r>
              <a:rPr kumimoji="1" lang="ko-KR" altLang="en-US"/>
              <a:t>박스표시여부</a:t>
            </a:r>
            <a:endParaRPr kumimoji="1" lang="en-US" altLang="ko-KR"/>
          </a:p>
          <a:p>
            <a:pPr lvl="1"/>
            <a:r>
              <a:rPr kumimoji="1" lang="en-US" altLang="ko-KR"/>
              <a:t>fontsize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범례 텍스트 크기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8CCB6-38D2-99D2-7C15-3EF2B50F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C2573-70E2-D246-B6DD-A40815F16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50" y="5322985"/>
            <a:ext cx="7350537" cy="8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1B73D-F760-1F5F-D85D-3C11F0B5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5906E-B9D8-F21A-B4F2-A5E45CB1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마커 표시 하기</a:t>
            </a:r>
            <a:endParaRPr lang="en-US" altLang="ko-KR"/>
          </a:p>
          <a:p>
            <a:r>
              <a:rPr lang="en-US" altLang="ko-KR"/>
              <a:t>marker : </a:t>
            </a:r>
            <a:r>
              <a:rPr lang="ko-KR" altLang="en-US"/>
              <a:t>마커생성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‘o’, ‘s’, ‘*’) </a:t>
            </a:r>
            <a:r>
              <a:rPr lang="ko-KR" altLang="en-US"/>
              <a:t>등</a:t>
            </a:r>
            <a:endParaRPr lang="en-US" altLang="ko-KR"/>
          </a:p>
          <a:p>
            <a:r>
              <a:rPr lang="en-US" altLang="ko-KR"/>
              <a:t>markersize : </a:t>
            </a:r>
            <a:r>
              <a:rPr lang="ko-KR" altLang="en-US"/>
              <a:t>마커크기 변경</a:t>
            </a:r>
            <a:endParaRPr lang="en-US" altLang="ko-KR"/>
          </a:p>
          <a:p>
            <a:r>
              <a:rPr lang="en-US" altLang="ko-KR"/>
              <a:t>markerfacecolor : </a:t>
            </a:r>
            <a:r>
              <a:rPr lang="ko-KR" altLang="en-US"/>
              <a:t>마커 내부 색상 변경</a:t>
            </a:r>
            <a:endParaRPr lang="en-US" altLang="ko-KR"/>
          </a:p>
          <a:p>
            <a:r>
              <a:rPr lang="en-US" altLang="ko-KR"/>
              <a:t>markeredgecolor : </a:t>
            </a:r>
            <a:r>
              <a:rPr lang="ko-KR" altLang="en-US"/>
              <a:t>마커 외곽선 색상 변경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94101-2A14-1E58-AC34-F527D426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B6F3E0-C273-6ADC-D284-434181D8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3" y="4331008"/>
            <a:ext cx="10255074" cy="5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4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53594-EFA0-0E83-7D23-A13D5591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420A-F2E0-5881-3CBB-B49D31B7C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그래프 제목 넣기</a:t>
            </a:r>
            <a:endParaRPr lang="en-US" altLang="ko-KR"/>
          </a:p>
          <a:p>
            <a:r>
              <a:rPr lang="en-US" altLang="ko-KR"/>
              <a:t>title(“</a:t>
            </a:r>
            <a:r>
              <a:rPr lang="ko-KR" altLang="en-US"/>
              <a:t>타이틀명</a:t>
            </a:r>
            <a:r>
              <a:rPr lang="en-US" altLang="ko-KR"/>
              <a:t>”, [</a:t>
            </a:r>
            <a:r>
              <a:rPr lang="ko-KR" altLang="en-US"/>
              <a:t>옵션</a:t>
            </a:r>
            <a:r>
              <a:rPr lang="en-US" altLang="ko-KR"/>
              <a:t>])</a:t>
            </a:r>
          </a:p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en-US" altLang="ko-KR"/>
              <a:t>pad : </a:t>
            </a:r>
            <a:r>
              <a:rPr lang="ko-KR" altLang="en-US"/>
              <a:t>간격지정</a:t>
            </a:r>
            <a:endParaRPr lang="en-US" altLang="ko-KR"/>
          </a:p>
          <a:p>
            <a:pPr lvl="1"/>
            <a:r>
              <a:rPr lang="en-US" altLang="ko-KR"/>
              <a:t>fontdict : </a:t>
            </a:r>
            <a:r>
              <a:rPr lang="ko-KR" altLang="en-US"/>
              <a:t>폰트 꾸미기</a:t>
            </a:r>
            <a:r>
              <a:rPr lang="en-US" altLang="ko-KR"/>
              <a:t>(</a:t>
            </a:r>
            <a:r>
              <a:rPr lang="ko-KR" altLang="en-US"/>
              <a:t>딕셔너리형태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8AB41-FFB3-E938-7BBE-E17E30B8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53F8A6-8DFF-8D7A-9532-10F7291DC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39" y="4049243"/>
            <a:ext cx="9950961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5564A-7AEE-6011-5B7D-45FBD868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B2427-34AF-1DC8-8FAC-9C55ABB5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축 레이블 생성</a:t>
            </a:r>
            <a:endParaRPr lang="en-US" altLang="ko-KR"/>
          </a:p>
          <a:p>
            <a:r>
              <a:rPr lang="en-US" altLang="ko-KR"/>
              <a:t>xlabel(“</a:t>
            </a:r>
            <a:r>
              <a:rPr lang="ko-KR" altLang="en-US"/>
              <a:t>축이름</a:t>
            </a:r>
            <a:r>
              <a:rPr lang="en-US" altLang="ko-KR"/>
              <a:t>”, [</a:t>
            </a:r>
            <a:r>
              <a:rPr lang="ko-KR" altLang="en-US"/>
              <a:t>옵션</a:t>
            </a:r>
            <a:r>
              <a:rPr lang="en-US" altLang="ko-KR"/>
              <a:t>]) : x</a:t>
            </a:r>
            <a:r>
              <a:rPr lang="ko-KR" altLang="en-US"/>
              <a:t>축</a:t>
            </a:r>
            <a:endParaRPr lang="en-US" altLang="ko-KR"/>
          </a:p>
          <a:p>
            <a:r>
              <a:rPr lang="en-US" altLang="ko-KR"/>
              <a:t>ylabel(“</a:t>
            </a:r>
            <a:r>
              <a:rPr lang="ko-KR" altLang="en-US"/>
              <a:t>축이름</a:t>
            </a:r>
            <a:r>
              <a:rPr lang="en-US" altLang="ko-KR"/>
              <a:t>”, [</a:t>
            </a:r>
            <a:r>
              <a:rPr lang="ko-KR" altLang="en-US"/>
              <a:t>옵션</a:t>
            </a:r>
            <a:r>
              <a:rPr lang="en-US" altLang="ko-KR"/>
              <a:t>]) : y</a:t>
            </a:r>
            <a:r>
              <a:rPr lang="ko-KR" altLang="en-US"/>
              <a:t>축</a:t>
            </a:r>
            <a:endParaRPr lang="en-US" altLang="ko-KR"/>
          </a:p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ko-KR" altLang="en-US"/>
              <a:t>폰트 설정과 동일</a:t>
            </a:r>
            <a:endParaRPr lang="en-US" altLang="ko-KR"/>
          </a:p>
          <a:p>
            <a:pPr lvl="1"/>
            <a:r>
              <a:rPr lang="en-US" altLang="ko-KR"/>
              <a:t>labelpad : </a:t>
            </a:r>
            <a:r>
              <a:rPr lang="ko-KR" altLang="en-US"/>
              <a:t>간격지정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04A16-B633-8713-5E6B-23CB5717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34B48-A18C-0EBF-8AAA-94223C1F1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1" y="4562350"/>
            <a:ext cx="7620903" cy="7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F5E13-1530-B2C8-B9E7-16FA85ED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99304-1781-1C94-422C-2CBCDF29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그리드 생성</a:t>
            </a:r>
            <a:endParaRPr lang="en-US" altLang="ko-KR"/>
          </a:p>
          <a:p>
            <a:r>
              <a:rPr lang="en-US" altLang="ko-KR"/>
              <a:t>grid(True, axis, [</a:t>
            </a:r>
            <a:r>
              <a:rPr lang="ko-KR" altLang="en-US"/>
              <a:t>옵션</a:t>
            </a:r>
            <a:r>
              <a:rPr lang="en-US" altLang="ko-KR"/>
              <a:t>])</a:t>
            </a:r>
          </a:p>
          <a:p>
            <a:r>
              <a:rPr lang="en-US" altLang="ko-KR"/>
              <a:t>axis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‘x’, ‘y’, ‘both’ </a:t>
            </a:r>
          </a:p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ko-KR" altLang="en-US"/>
              <a:t>라인스타일지정</a:t>
            </a:r>
            <a:endParaRPr lang="en-US" altLang="ko-KR"/>
          </a:p>
          <a:p>
            <a:pPr lvl="1"/>
            <a:r>
              <a:rPr lang="en-US" altLang="ko-KR"/>
              <a:t>color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7FC75-A31B-0A7B-9A98-B8A62924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9B1955-8AFB-0A66-D402-2631F6A3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37" y="4556490"/>
            <a:ext cx="9778125" cy="6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4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96" y="324494"/>
            <a:ext cx="8734808" cy="60214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477EAC-6A82-5E84-CAEB-D79A7ECF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02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1654A-12FE-BB72-0EE0-8A7AD45E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축 범위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C2927-9F49-DE44-429B-40549FFD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xlim([xmin, xmax]) : x</a:t>
            </a:r>
            <a:r>
              <a:rPr lang="ko-KR" altLang="en-US"/>
              <a:t>축 범위 설정</a:t>
            </a:r>
            <a:endParaRPr lang="en-US" altLang="ko-KR"/>
          </a:p>
          <a:p>
            <a:r>
              <a:rPr lang="en-US" altLang="ko-KR"/>
              <a:t>ylim([ymin, ymax]) : y</a:t>
            </a:r>
            <a:r>
              <a:rPr lang="ko-KR" altLang="en-US"/>
              <a:t>축 범위 설정</a:t>
            </a:r>
            <a:endParaRPr lang="en-US" altLang="ko-KR"/>
          </a:p>
          <a:p>
            <a:r>
              <a:rPr lang="en-US" altLang="ko-KR"/>
              <a:t>axis([xmin, xmax, ymin, ymax]) : </a:t>
            </a:r>
            <a:r>
              <a:rPr lang="ko-KR" altLang="en-US"/>
              <a:t>축범위 설정</a:t>
            </a:r>
            <a:endParaRPr lang="en-US" altLang="ko-KR"/>
          </a:p>
          <a:p>
            <a:r>
              <a:rPr lang="en-US" altLang="ko-KR"/>
              <a:t>axis(“equal”) : x</a:t>
            </a:r>
            <a:r>
              <a:rPr lang="ko-KR" altLang="en-US"/>
              <a:t>축과 </a:t>
            </a:r>
            <a:r>
              <a:rPr lang="en-US" altLang="ko-KR"/>
              <a:t>y</a:t>
            </a:r>
            <a:r>
              <a:rPr lang="ko-KR" altLang="en-US"/>
              <a:t>축을 동일하게 유지</a:t>
            </a:r>
            <a:endParaRPr lang="en-US" altLang="ko-KR"/>
          </a:p>
          <a:p>
            <a:r>
              <a:rPr lang="en-US" altLang="ko-KR"/>
              <a:t>axis(“scaled”) : </a:t>
            </a:r>
            <a:r>
              <a:rPr lang="ko-KR" altLang="en-US"/>
              <a:t>데이터의 비율에 따라 축 스케일 설정</a:t>
            </a:r>
            <a:endParaRPr lang="en-US" altLang="ko-KR"/>
          </a:p>
          <a:p>
            <a:r>
              <a:rPr lang="en-US" altLang="ko-KR"/>
              <a:t>axis(“tight”) : </a:t>
            </a:r>
            <a:r>
              <a:rPr lang="ko-KR" altLang="en-US"/>
              <a:t>데이터가 그래프의 모든영역을 채우도록 설정</a:t>
            </a:r>
            <a:endParaRPr lang="en-US" altLang="ko-KR"/>
          </a:p>
          <a:p>
            <a:r>
              <a:rPr lang="en-US" altLang="ko-KR"/>
              <a:t>axis(“auto”) : </a:t>
            </a:r>
            <a:r>
              <a:rPr lang="ko-KR" altLang="en-US"/>
              <a:t>자동을 축설정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842820-27C2-B7DC-4959-0B54A039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96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E62D4-22EF-3D22-4C3D-BD0988A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그래프 여러개 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00F869-6354-EA82-F08C-607048913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subplot(nrows, ncols, index)</a:t>
            </a:r>
          </a:p>
          <a:p>
            <a:pPr lvl="1"/>
            <a:r>
              <a:rPr lang="en-US" altLang="ko-KR"/>
              <a:t>nrows: </a:t>
            </a:r>
            <a:r>
              <a:rPr lang="ko-KR" altLang="en-US"/>
              <a:t>전체 플롯이 배치될 행</a:t>
            </a:r>
            <a:r>
              <a:rPr lang="en-US" altLang="ko-KR"/>
              <a:t>(row) </a:t>
            </a:r>
            <a:r>
              <a:rPr lang="ko-KR" altLang="en-US"/>
              <a:t>개수</a:t>
            </a:r>
          </a:p>
          <a:p>
            <a:pPr lvl="1"/>
            <a:r>
              <a:rPr lang="en-US" altLang="ko-KR"/>
              <a:t>ncols: </a:t>
            </a:r>
            <a:r>
              <a:rPr lang="ko-KR" altLang="en-US"/>
              <a:t>전체 플롯이 배치될 열</a:t>
            </a:r>
            <a:r>
              <a:rPr lang="en-US" altLang="ko-KR"/>
              <a:t>(column) </a:t>
            </a:r>
            <a:r>
              <a:rPr lang="ko-KR" altLang="en-US"/>
              <a:t>개수</a:t>
            </a:r>
          </a:p>
          <a:p>
            <a:pPr lvl="1"/>
            <a:r>
              <a:rPr lang="en-US" altLang="ko-KR"/>
              <a:t>index: </a:t>
            </a:r>
            <a:r>
              <a:rPr lang="ko-KR" altLang="en-US"/>
              <a:t>플롯이 배치될 위치 </a:t>
            </a:r>
            <a:r>
              <a:rPr lang="en-US" altLang="ko-KR"/>
              <a:t>(</a:t>
            </a:r>
            <a:r>
              <a:rPr lang="ko-KR" altLang="en-US"/>
              <a:t>왼쪽에서 오른쪽</a:t>
            </a:r>
            <a:r>
              <a:rPr lang="en-US" altLang="ko-KR"/>
              <a:t>, </a:t>
            </a:r>
            <a:r>
              <a:rPr lang="ko-KR" altLang="en-US"/>
              <a:t>위에서 아래로 번호 매김</a:t>
            </a:r>
            <a:r>
              <a:rPr lang="en-US" altLang="ko-KR"/>
              <a:t>)</a:t>
            </a:r>
          </a:p>
          <a:p>
            <a:r>
              <a:rPr lang="en-US" altLang="ko-KR"/>
              <a:t>tight_layout() : </a:t>
            </a:r>
            <a:r>
              <a:rPr lang="ko-KR" altLang="en-US"/>
              <a:t>간격 조정</a:t>
            </a:r>
            <a:endParaRPr lang="en-US" altLang="ko-KR"/>
          </a:p>
          <a:p>
            <a:r>
              <a:rPr lang="en-US" altLang="ko-KR"/>
              <a:t>suptitle() : </a:t>
            </a:r>
            <a:r>
              <a:rPr lang="ko-KR" altLang="en-US"/>
              <a:t>전체 그래프의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D99720-F667-3EEB-606C-3696A1FF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6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11D1-BF8C-B3A5-9642-B9095C18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B8F0A-3FB8-CB36-0DE0-AE4840E8A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bar(x</a:t>
            </a:r>
            <a:r>
              <a:rPr lang="ko-KR" altLang="en-US"/>
              <a:t>축값</a:t>
            </a:r>
            <a:r>
              <a:rPr lang="en-US" altLang="ko-KR"/>
              <a:t>, y</a:t>
            </a:r>
            <a:r>
              <a:rPr lang="ko-KR" altLang="en-US"/>
              <a:t>축값</a:t>
            </a:r>
            <a:r>
              <a:rPr lang="en-US" altLang="ko-KR"/>
              <a:t>, [</a:t>
            </a:r>
            <a:r>
              <a:rPr lang="ko-KR" altLang="en-US"/>
              <a:t>옵션</a:t>
            </a:r>
            <a:r>
              <a:rPr lang="en-US" altLang="ko-KR"/>
              <a:t>])</a:t>
            </a:r>
          </a:p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en-US" altLang="ko-KR"/>
              <a:t>width: </a:t>
            </a:r>
            <a:r>
              <a:rPr lang="ko-KR" altLang="en-US"/>
              <a:t>막대의 너비를 설정합니다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0.8</a:t>
            </a:r>
          </a:p>
          <a:p>
            <a:pPr lvl="1"/>
            <a:r>
              <a:rPr lang="en-US" altLang="ko-KR"/>
              <a:t>bottom: </a:t>
            </a:r>
            <a:r>
              <a:rPr lang="ko-KR" altLang="en-US"/>
              <a:t>막대가 시작하는 </a:t>
            </a:r>
            <a:r>
              <a:rPr lang="en-US" altLang="ko-KR"/>
              <a:t>y</a:t>
            </a:r>
            <a:r>
              <a:rPr lang="ko-KR" altLang="en-US"/>
              <a:t>축 위치를 설정</a:t>
            </a:r>
            <a:endParaRPr lang="en-US" altLang="ko-KR"/>
          </a:p>
          <a:p>
            <a:pPr lvl="1"/>
            <a:r>
              <a:rPr lang="en-US" altLang="ko-KR"/>
              <a:t>align: </a:t>
            </a:r>
            <a:r>
              <a:rPr lang="ko-KR" altLang="en-US"/>
              <a:t>막대의 정렬 방식</a:t>
            </a:r>
            <a:r>
              <a:rPr lang="en-US" altLang="ko-KR"/>
              <a:t>. 'center’ or 'edge’</a:t>
            </a:r>
          </a:p>
          <a:p>
            <a:pPr lvl="1"/>
            <a:r>
              <a:rPr lang="en-US" altLang="ko-KR"/>
              <a:t>color: </a:t>
            </a:r>
            <a:r>
              <a:rPr lang="ko-KR" altLang="en-US"/>
              <a:t>막대의 색상을 설정</a:t>
            </a:r>
            <a:r>
              <a:rPr lang="en-US" altLang="ko-KR"/>
              <a:t>. </a:t>
            </a:r>
            <a:r>
              <a:rPr lang="ko-KR" altLang="en-US"/>
              <a:t>단일 색상 문자열이나 색상 배열을 사용</a:t>
            </a:r>
            <a:endParaRPr lang="en-US" altLang="ko-KR"/>
          </a:p>
          <a:p>
            <a:pPr lvl="1"/>
            <a:r>
              <a:rPr lang="en-US" altLang="ko-KR"/>
              <a:t>edgecolor: </a:t>
            </a:r>
            <a:r>
              <a:rPr lang="ko-KR" altLang="en-US"/>
              <a:t>막대 테두리의 색상을 설정합니다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label: </a:t>
            </a:r>
            <a:r>
              <a:rPr lang="ko-KR" altLang="en-US"/>
              <a:t>범례에 사용할 텍스트를 지정합니다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45134-7070-D760-ED36-38EFBF05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A405E2A-BB5F-46AB-0271-B3139951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10" y="5058027"/>
            <a:ext cx="8251510" cy="11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6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Matplotlib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2C4AD-00B2-B1B4-7E3D-0902450A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막대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5069D-4C04-4860-3AB9-E1A6F669B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눈금표시하기</a:t>
            </a:r>
            <a:endParaRPr lang="en-US" altLang="ko-KR"/>
          </a:p>
          <a:p>
            <a:r>
              <a:rPr lang="en-US" altLang="ko-KR"/>
              <a:t>xticks(x</a:t>
            </a:r>
            <a:r>
              <a:rPr lang="ko-KR" altLang="en-US"/>
              <a:t>값</a:t>
            </a:r>
            <a:r>
              <a:rPr lang="en-US" altLang="ko-KR"/>
              <a:t>, </a:t>
            </a:r>
            <a:r>
              <a:rPr lang="ko-KR" altLang="en-US"/>
              <a:t>눈금값</a:t>
            </a:r>
            <a:r>
              <a:rPr lang="en-US" altLang="ko-KR"/>
              <a:t>)</a:t>
            </a:r>
          </a:p>
          <a:p>
            <a:r>
              <a:rPr lang="en-US" altLang="ko-KR"/>
              <a:t>yticks(y</a:t>
            </a:r>
            <a:r>
              <a:rPr lang="ko-KR" altLang="en-US"/>
              <a:t>값</a:t>
            </a:r>
            <a:r>
              <a:rPr lang="en-US" altLang="ko-KR"/>
              <a:t>, </a:t>
            </a:r>
            <a:r>
              <a:rPr lang="ko-KR" altLang="en-US"/>
              <a:t>눈금값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E6DD9-E56C-A6AE-8FB7-1287A593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9AA398-B020-9EBA-5E57-51CB3324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0" y="3221859"/>
            <a:ext cx="6811657" cy="52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1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DD98E-29E8-89A6-CCBB-ACBB07FA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수평 막대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9ED04-3418-7393-537C-83C78AB22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barh(y</a:t>
            </a:r>
            <a:r>
              <a:rPr lang="ko-KR" altLang="en-US"/>
              <a:t>축값</a:t>
            </a:r>
            <a:r>
              <a:rPr lang="en-US" altLang="ko-KR"/>
              <a:t>, x</a:t>
            </a:r>
            <a:r>
              <a:rPr lang="ko-KR" altLang="en-US"/>
              <a:t>축값</a:t>
            </a:r>
            <a:r>
              <a:rPr lang="en-US" altLang="ko-KR"/>
              <a:t>, [</a:t>
            </a:r>
            <a:r>
              <a:rPr lang="ko-KR" altLang="en-US"/>
              <a:t>옵션</a:t>
            </a:r>
            <a:r>
              <a:rPr lang="en-US" altLang="ko-KR"/>
              <a:t>])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DBD77-AEEF-19CE-8FF5-19363E00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5731FC9-73ED-5696-EAAF-125C662A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3" y="2022821"/>
            <a:ext cx="9881094" cy="16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7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E6E03-1842-FBEE-E29E-5F68D274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히스토그램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24512-A82C-5AE6-0FAF-C8039FD8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데이터의 분포를 시각적으로 분석할 때 사용</a:t>
            </a:r>
            <a:endParaRPr lang="en-US" altLang="ko-KR"/>
          </a:p>
          <a:p>
            <a:r>
              <a:rPr lang="ko-KR" altLang="en-US"/>
              <a:t>특정 값들이 얼마나 자주 발생하는지</a:t>
            </a:r>
            <a:r>
              <a:rPr lang="en-US" altLang="ko-KR"/>
              <a:t>(</a:t>
            </a:r>
            <a:r>
              <a:rPr lang="ko-KR" altLang="en-US"/>
              <a:t>빈도</a:t>
            </a:r>
            <a:r>
              <a:rPr lang="en-US" altLang="ko-KR"/>
              <a:t>)</a:t>
            </a:r>
            <a:r>
              <a:rPr lang="ko-KR" altLang="en-US"/>
              <a:t>를 구간별로 나타내는 데 적합</a:t>
            </a:r>
          </a:p>
          <a:p>
            <a:r>
              <a:rPr lang="ko-KR" altLang="en-US"/>
              <a:t>예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통계 분석</a:t>
            </a:r>
            <a:r>
              <a:rPr lang="en-US" altLang="ko-KR"/>
              <a:t>: </a:t>
            </a:r>
            <a:r>
              <a:rPr lang="ko-KR" altLang="en-US"/>
              <a:t>시험 점수</a:t>
            </a:r>
            <a:r>
              <a:rPr lang="en-US" altLang="ko-KR"/>
              <a:t>, </a:t>
            </a:r>
            <a:r>
              <a:rPr lang="ko-KR" altLang="en-US"/>
              <a:t>매출 데이터 분포</a:t>
            </a:r>
            <a:endParaRPr lang="en-US" altLang="ko-KR"/>
          </a:p>
          <a:p>
            <a:r>
              <a:rPr lang="ko-KR" altLang="en-US"/>
              <a:t>의료 데이터 분석</a:t>
            </a:r>
            <a:r>
              <a:rPr lang="en-US" altLang="ko-KR"/>
              <a:t>: </a:t>
            </a:r>
            <a:r>
              <a:rPr lang="ko-KR" altLang="en-US"/>
              <a:t>환자의 혈압이나 체온 분포</a:t>
            </a:r>
            <a:endParaRPr lang="en-US" altLang="ko-KR"/>
          </a:p>
          <a:p>
            <a:r>
              <a:rPr lang="ko-KR" altLang="en-US"/>
              <a:t>경제 데이터 분석</a:t>
            </a:r>
            <a:r>
              <a:rPr lang="en-US" altLang="ko-KR"/>
              <a:t>: </a:t>
            </a:r>
            <a:r>
              <a:rPr lang="ko-KR" altLang="en-US"/>
              <a:t>주택 가격</a:t>
            </a:r>
            <a:r>
              <a:rPr lang="en-US" altLang="ko-KR"/>
              <a:t>, </a:t>
            </a:r>
            <a:r>
              <a:rPr lang="ko-KR" altLang="en-US"/>
              <a:t>소득 분포</a:t>
            </a:r>
            <a:endParaRPr lang="en-US" altLang="ko-KR"/>
          </a:p>
          <a:p>
            <a:r>
              <a:rPr lang="ko-KR" altLang="en-US"/>
              <a:t>환경 데이터 분석</a:t>
            </a:r>
            <a:r>
              <a:rPr lang="en-US" altLang="ko-KR"/>
              <a:t>: </a:t>
            </a:r>
            <a:r>
              <a:rPr lang="ko-KR" altLang="en-US"/>
              <a:t>온도</a:t>
            </a:r>
            <a:r>
              <a:rPr lang="en-US" altLang="ko-KR"/>
              <a:t>, </a:t>
            </a:r>
            <a:r>
              <a:rPr lang="ko-KR" altLang="en-US"/>
              <a:t>습도 등의 측정값 분포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6A9AF-4591-283B-5403-42EBFD8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26323-DE31-1217-D8EF-CAC007BE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히스토그램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C9F7E-617D-3C8D-CCA6-9B5DA7ED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hist(</a:t>
            </a:r>
            <a:r>
              <a:rPr lang="ko-KR" altLang="en-US"/>
              <a:t>배열</a:t>
            </a:r>
            <a:r>
              <a:rPr lang="en-US" altLang="ko-KR"/>
              <a:t>, [</a:t>
            </a:r>
            <a:r>
              <a:rPr lang="ko-KR" altLang="en-US"/>
              <a:t>옵션값</a:t>
            </a:r>
            <a:r>
              <a:rPr lang="en-US" altLang="ko-KR"/>
              <a:t>])</a:t>
            </a:r>
          </a:p>
          <a:p>
            <a:r>
              <a:rPr lang="ko-KR" altLang="en-US"/>
              <a:t>매개변수</a:t>
            </a:r>
          </a:p>
          <a:p>
            <a:pPr lvl="1"/>
            <a:r>
              <a:rPr lang="en-US" altLang="ko-KR"/>
              <a:t>bins: </a:t>
            </a:r>
            <a:r>
              <a:rPr lang="ko-KR" altLang="en-US"/>
              <a:t>데이터를 나눌 구간 수 또는 구간 경계를 지정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:</a:t>
            </a:r>
            <a:r>
              <a:rPr lang="ko-KR" altLang="en-US"/>
              <a:t>기본</a:t>
            </a:r>
            <a:r>
              <a:rPr lang="en-US" altLang="ko-KR"/>
              <a:t>10), </a:t>
            </a:r>
            <a:r>
              <a:rPr lang="ko-KR" altLang="en-US"/>
              <a:t>배열</a:t>
            </a:r>
            <a:r>
              <a:rPr lang="en-US" altLang="ko-KR"/>
              <a:t>: </a:t>
            </a:r>
            <a:r>
              <a:rPr lang="ko-KR" altLang="en-US"/>
              <a:t>구간 경계를 명시적으로 지정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bins=5 </a:t>
            </a:r>
            <a:r>
              <a:rPr lang="ko-KR" altLang="en-US"/>
              <a:t>또는 </a:t>
            </a:r>
            <a:r>
              <a:rPr lang="en-US" altLang="ko-KR"/>
              <a:t>bins=[1, 2, 3, 4, 5] )</a:t>
            </a:r>
          </a:p>
          <a:p>
            <a:pPr lvl="1"/>
            <a:r>
              <a:rPr lang="en-US" altLang="ko-KR"/>
              <a:t>range: </a:t>
            </a:r>
            <a:r>
              <a:rPr lang="ko-KR" altLang="en-US"/>
              <a:t>히스토그램 구간의 최소값과 최대값을 지정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range=(1, 5) )</a:t>
            </a:r>
          </a:p>
          <a:p>
            <a:pPr lvl="1"/>
            <a:r>
              <a:rPr lang="en-US" altLang="ko-KR"/>
              <a:t>density: True</a:t>
            </a:r>
            <a:r>
              <a:rPr lang="ko-KR" altLang="en-US"/>
              <a:t>로 설정하면 빈도 대신 확률 밀도를 표시</a:t>
            </a:r>
            <a:r>
              <a:rPr lang="en-US" altLang="ko-KR"/>
              <a:t>. </a:t>
            </a:r>
            <a:r>
              <a:rPr lang="ko-KR" altLang="en-US"/>
              <a:t>확률 밀도는 각 구간의 면적 합이 </a:t>
            </a:r>
            <a:r>
              <a:rPr lang="en-US" altLang="ko-KR"/>
              <a:t>1</a:t>
            </a:r>
            <a:r>
              <a:rPr lang="ko-KR" altLang="en-US"/>
              <a:t>이 되도록 조정된 값</a:t>
            </a:r>
            <a:endParaRPr lang="en-US" altLang="ko-KR"/>
          </a:p>
          <a:p>
            <a:pPr lvl="1"/>
            <a:r>
              <a:rPr lang="en-US" altLang="ko-KR"/>
              <a:t>cumulative: True</a:t>
            </a:r>
            <a:r>
              <a:rPr lang="ko-KR" altLang="en-US"/>
              <a:t>로 설정하면 누적 히스토그램을 생성</a:t>
            </a:r>
            <a:r>
              <a:rPr lang="en-US" altLang="ko-KR"/>
              <a:t> 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각 구간까지의 합계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histtype: </a:t>
            </a:r>
            <a:r>
              <a:rPr lang="ko-KR" altLang="en-US"/>
              <a:t>히스토그램의 스타일을 지정합니다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1DBF0-E310-5A7E-0472-442336C1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83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FFD7C-9E03-5AA3-977A-7448F8CC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히스토그램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46149-BE93-3C39-B3D0-7BC289E5C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en-US" altLang="ko-KR"/>
              <a:t>histtype: </a:t>
            </a:r>
            <a:r>
              <a:rPr lang="ko-KR" altLang="en-US"/>
              <a:t>히스토그램의 스타일을 지정</a:t>
            </a:r>
            <a:endParaRPr lang="en-US" altLang="ko-KR"/>
          </a:p>
          <a:p>
            <a:pPr lvl="2"/>
            <a:r>
              <a:rPr lang="en-US" altLang="ko-KR"/>
              <a:t>'bar': </a:t>
            </a:r>
            <a:r>
              <a:rPr lang="ko-KR" altLang="en-US"/>
              <a:t>기본 막대 그래프</a:t>
            </a:r>
          </a:p>
          <a:p>
            <a:pPr lvl="2"/>
            <a:r>
              <a:rPr lang="en-US" altLang="ko-KR"/>
              <a:t>'barstacked': </a:t>
            </a:r>
            <a:r>
              <a:rPr lang="ko-KR" altLang="en-US"/>
              <a:t>스택된 막대 그래프</a:t>
            </a:r>
          </a:p>
          <a:p>
            <a:pPr lvl="2"/>
            <a:r>
              <a:rPr lang="en-US" altLang="ko-KR"/>
              <a:t>'step': </a:t>
            </a:r>
            <a:r>
              <a:rPr lang="ko-KR" altLang="en-US"/>
              <a:t>계단 그래프</a:t>
            </a:r>
          </a:p>
          <a:p>
            <a:pPr lvl="2"/>
            <a:r>
              <a:rPr lang="en-US" altLang="ko-KR"/>
              <a:t>'stepfilled': </a:t>
            </a:r>
            <a:r>
              <a:rPr lang="ko-KR" altLang="en-US"/>
              <a:t>채워진 계단 그래프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2E735-E6E0-552F-E05F-ED505396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C466E-7B55-EB6B-A664-DA052611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49" y="4123398"/>
            <a:ext cx="9010082" cy="8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F5597"/>
                </a:solidFill>
              </a:rPr>
              <a:t>히스토그램 그래프 그리기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97560" y="139890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주사위던지기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dirty="0">
              <a:solidFill>
                <a:srgbClr val="6A995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7" y="2155948"/>
            <a:ext cx="6392167" cy="3667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78" y="2041711"/>
            <a:ext cx="5136393" cy="38961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82A5B7-F60F-D931-29E8-F6E8816D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3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0C2D9-6E0C-7747-4F7F-D3677BD7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산점도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F4FD9-CF40-6CD5-B451-8C953CDA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altLang="ko-KR"/>
              <a:t>scatter(x, y, s=None, c=None, marker=None, cmap=None, alpha=None) </a:t>
            </a:r>
          </a:p>
          <a:p>
            <a:r>
              <a:rPr lang="ko-KR" altLang="en-US"/>
              <a:t>매개변수</a:t>
            </a:r>
            <a:endParaRPr lang="it-IT" altLang="ko-KR"/>
          </a:p>
          <a:p>
            <a:pPr lvl="1"/>
            <a:r>
              <a:rPr lang="en-US" altLang="ko-KR"/>
              <a:t>s: size(</a:t>
            </a:r>
            <a:r>
              <a:rPr lang="ko-KR" altLang="en-US"/>
              <a:t>기본값</a:t>
            </a:r>
            <a:r>
              <a:rPr lang="en-US" altLang="ko-KR"/>
              <a:t>20)</a:t>
            </a:r>
          </a:p>
          <a:p>
            <a:pPr lvl="1"/>
            <a:r>
              <a:rPr lang="en-US" altLang="ko-KR"/>
              <a:t>c: color(</a:t>
            </a:r>
            <a:r>
              <a:rPr lang="ko-KR" altLang="en-US"/>
              <a:t>단일색상 또는 배열사용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cmap: </a:t>
            </a:r>
            <a:r>
              <a:rPr lang="ko-KR" altLang="en-US"/>
              <a:t>색상 배열을 사용할 때 컬러맵을 지정</a:t>
            </a:r>
            <a:endParaRPr lang="en-US" altLang="ko-KR"/>
          </a:p>
          <a:p>
            <a:pPr lvl="2"/>
            <a:r>
              <a:rPr lang="en-US" altLang="ko-KR"/>
              <a:t>viridis, plasma, inferno, coolwarm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D5A91-AC67-A831-47D2-2AB51A64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CB011-8F69-9EF9-055A-3B197ECD2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6441"/>
            <a:ext cx="10515600" cy="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7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F5597"/>
                </a:solidFill>
              </a:rPr>
              <a:t>산점도 그리기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그리기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plt.scatter([x</a:t>
            </a:r>
            <a:r>
              <a:rPr lang="ko-KR" altLang="en-US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값</a:t>
            </a:r>
            <a:r>
              <a:rPr lang="en-US" altLang="ko-KR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], [y</a:t>
            </a:r>
            <a:r>
              <a:rPr lang="ko-KR" altLang="en-US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값</a:t>
            </a:r>
            <a:r>
              <a:rPr lang="en-US" altLang="ko-KR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], s, c, cmap, alpha)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마커의 크기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마커의 색상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cmap: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컬러맵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alpha: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투명도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2212"/>
          <a:stretch/>
        </p:blipFill>
        <p:spPr>
          <a:xfrm>
            <a:off x="7607300" y="1004410"/>
            <a:ext cx="3934651" cy="27445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68056"/>
          <a:stretch/>
        </p:blipFill>
        <p:spPr>
          <a:xfrm>
            <a:off x="4044248" y="3837828"/>
            <a:ext cx="7951995" cy="26137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7C12E6-3AB6-AE65-38FC-84E74D6B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7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5E0CB-A364-5018-9D5B-9712C813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파이차트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0256B-25ED-0AAC-ABF3-A0BD4FB9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pie(x, [</a:t>
            </a:r>
            <a:r>
              <a:rPr lang="ko-KR" altLang="en-US"/>
              <a:t>옵션</a:t>
            </a:r>
            <a:r>
              <a:rPr lang="en-US" altLang="ko-KR"/>
              <a:t>])</a:t>
            </a:r>
          </a:p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en-US" altLang="ko-KR"/>
              <a:t>labels : </a:t>
            </a:r>
            <a:r>
              <a:rPr lang="ko-KR" altLang="en-US"/>
              <a:t>각 섹션의 이름을 정의</a:t>
            </a:r>
            <a:r>
              <a:rPr lang="en-US" altLang="ko-KR"/>
              <a:t>. ['A', 'B', 'C']</a:t>
            </a:r>
            <a:r>
              <a:rPr lang="ko-KR" altLang="en-US"/>
              <a:t>처럼 문자열 리스트</a:t>
            </a:r>
            <a:endParaRPr lang="en-US" altLang="ko-KR"/>
          </a:p>
          <a:p>
            <a:pPr lvl="1"/>
            <a:r>
              <a:rPr lang="en-US" altLang="ko-KR"/>
              <a:t>colors: </a:t>
            </a:r>
            <a:r>
              <a:rPr lang="ko-KR" altLang="en-US"/>
              <a:t>각 섹션의 색상을 지정</a:t>
            </a:r>
            <a:endParaRPr lang="en-US" altLang="ko-KR"/>
          </a:p>
          <a:p>
            <a:pPr lvl="1"/>
            <a:r>
              <a:rPr lang="en-US" altLang="ko-KR"/>
              <a:t>autopct: </a:t>
            </a:r>
            <a:r>
              <a:rPr lang="ko-KR" altLang="en-US"/>
              <a:t>섹션의 비율을 차트에 표시</a:t>
            </a:r>
            <a:r>
              <a:rPr lang="en-US" altLang="ko-KR"/>
              <a:t>. '%1.1f%%' </a:t>
            </a:r>
            <a:r>
              <a:rPr lang="ko-KR" altLang="en-US"/>
              <a:t>형식으로 전달하면 소수점 한 자리까지 비율을 표시함</a:t>
            </a:r>
            <a:endParaRPr lang="en-US" altLang="ko-KR"/>
          </a:p>
          <a:p>
            <a:pPr lvl="1"/>
            <a:r>
              <a:rPr lang="en-US" altLang="ko-KR"/>
              <a:t>startangle: </a:t>
            </a:r>
            <a:r>
              <a:rPr lang="ko-KR" altLang="en-US"/>
              <a:t>시작 각도를 설정</a:t>
            </a:r>
            <a:r>
              <a:rPr lang="en-US" altLang="ko-KR"/>
              <a:t>.</a:t>
            </a:r>
            <a:r>
              <a:rPr lang="ko-KR" altLang="en-US"/>
              <a:t>기본값은 </a:t>
            </a:r>
            <a:r>
              <a:rPr lang="en-US" altLang="ko-KR"/>
              <a:t>0</a:t>
            </a:r>
            <a:r>
              <a:rPr lang="ko-KR" altLang="en-US"/>
              <a:t>도</a:t>
            </a:r>
            <a:r>
              <a:rPr lang="en-US" altLang="ko-KR"/>
              <a:t>. (</a:t>
            </a:r>
            <a:r>
              <a:rPr lang="ko-KR" altLang="en-US"/>
              <a:t>예를 들어 </a:t>
            </a:r>
            <a:r>
              <a:rPr lang="en-US" altLang="ko-KR"/>
              <a:t>90</a:t>
            </a:r>
            <a:r>
              <a:rPr lang="ko-KR" altLang="en-US"/>
              <a:t>을 주면 위쪽에서 시작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explode: </a:t>
            </a:r>
            <a:r>
              <a:rPr lang="ko-KR" altLang="en-US"/>
              <a:t>특정 섹션을 강조하기 위해 섹션을 중심에서 떨어뜨림</a:t>
            </a:r>
            <a:r>
              <a:rPr lang="en-US" altLang="ko-KR"/>
              <a:t>. [0.1, 0, 0, 0]</a:t>
            </a:r>
            <a:r>
              <a:rPr lang="ko-KR" altLang="en-US"/>
              <a:t>처럼 배열로 전달합니다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0F9ED-6931-80B4-6B0B-BEDA6ED2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6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E77A8-B000-C641-24C6-B6C8C34C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파이차트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005C5-0667-258D-D914-F90796FB1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매개변수</a:t>
            </a:r>
            <a:endParaRPr lang="en-US" altLang="ko-KR"/>
          </a:p>
          <a:p>
            <a:pPr lvl="1"/>
            <a:r>
              <a:rPr lang="en-US" altLang="ko-KR"/>
              <a:t>shadow: </a:t>
            </a:r>
            <a:r>
              <a:rPr lang="ko-KR" altLang="en-US"/>
              <a:t>파이 차트에 그림자를 추가</a:t>
            </a:r>
            <a:r>
              <a:rPr lang="en-US" altLang="ko-KR"/>
              <a:t>. (True </a:t>
            </a:r>
            <a:r>
              <a:rPr lang="ko-KR" altLang="en-US"/>
              <a:t>또는 </a:t>
            </a:r>
            <a:r>
              <a:rPr lang="en-US" altLang="ko-KR"/>
              <a:t>False)</a:t>
            </a:r>
          </a:p>
          <a:p>
            <a:pPr lvl="1"/>
            <a:r>
              <a:rPr lang="en-US" altLang="ko-KR"/>
              <a:t>radius: </a:t>
            </a:r>
            <a:r>
              <a:rPr lang="ko-KR" altLang="en-US"/>
              <a:t>파이 차트의 반지름 크기를 설정</a:t>
            </a:r>
            <a:r>
              <a:rPr lang="en-US" altLang="ko-KR"/>
              <a:t>. (</a:t>
            </a:r>
            <a:r>
              <a:rPr lang="ko-KR" altLang="en-US"/>
              <a:t>기본값은 </a:t>
            </a:r>
            <a:r>
              <a:rPr lang="en-US" altLang="ko-KR"/>
              <a:t>1.0)</a:t>
            </a:r>
          </a:p>
          <a:p>
            <a:pPr lvl="1"/>
            <a:r>
              <a:rPr lang="en-US" altLang="ko-KR"/>
              <a:t>textprops: </a:t>
            </a:r>
            <a:r>
              <a:rPr lang="ko-KR" altLang="en-US"/>
              <a:t>텍스트 스타일을 설정하는 데 사용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: {'fontsize': 12, 'color': 'blue’})</a:t>
            </a:r>
          </a:p>
          <a:p>
            <a:pPr lvl="1"/>
            <a:r>
              <a:rPr lang="en-US" altLang="ko-KR"/>
              <a:t>counterclock: </a:t>
            </a:r>
            <a:r>
              <a:rPr lang="ko-KR" altLang="en-US"/>
              <a:t>섹션이 시계 반대 방향으로 그려질지 결정</a:t>
            </a:r>
            <a:r>
              <a:rPr lang="en-US" altLang="ko-KR"/>
              <a:t>. (True </a:t>
            </a:r>
            <a:r>
              <a:rPr lang="ko-KR" altLang="en-US"/>
              <a:t>또는 </a:t>
            </a:r>
            <a:r>
              <a:rPr lang="en-US" altLang="ko-KR"/>
              <a:t>False)</a:t>
            </a:r>
          </a:p>
          <a:p>
            <a:pPr lvl="1"/>
            <a:r>
              <a:rPr lang="en-US" altLang="ko-KR"/>
              <a:t>wedgeprops: </a:t>
            </a:r>
            <a:r>
              <a:rPr lang="ko-KR" altLang="en-US"/>
              <a:t>각 섹션의 테두리 속성을 설정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: {'edgecolor': 'black', 'linewidth': 2})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F6846-CF52-26C0-BA46-BBF63BF5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1DED00E-9D29-CFA8-5EA2-A3534AB5C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8" y="4531562"/>
            <a:ext cx="3536238" cy="15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9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B7E5-4862-A54D-EF08-FDBB6699F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A4E45-C08B-0331-AB4F-D822A80B6ABA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시각화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55CE8-CFD6-FABF-A358-17F17118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30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F5597"/>
                </a:solidFill>
              </a:rPr>
              <a:t>파이차트 그리기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그리기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plt.pie([</a:t>
            </a:r>
            <a:r>
              <a:rPr lang="ko-KR" altLang="en-US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비율</a:t>
            </a:r>
            <a:r>
              <a:rPr lang="en-US" altLang="ko-KR" dirty="0">
                <a:solidFill>
                  <a:srgbClr val="6A995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], labels, autopct, explode, colors, wedgeprops)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labels 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레이블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autopct 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소수점 자리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explode 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부채꼴이 파이 차트의 중심에서 벗어나는 정도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colors 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색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wedgeprops 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부채꼴 스타일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CE3EE6-9D50-61F5-CFA7-2FE9508C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84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015BE-4290-CA65-7D66-D2D27522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1. </a:t>
            </a:r>
            <a:r>
              <a:rPr lang="ko-KR" altLang="en-US">
                <a:solidFill>
                  <a:schemeClr val="accent2"/>
                </a:solidFill>
              </a:rPr>
              <a:t>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C8F4D-D436-C226-7AF1-C2F2DC98D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08AD7-7122-7403-60CE-4359EF1B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F3F73-D63A-0A41-6367-D7EB7D08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8590396" cy="979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411DE2-A17E-CE8D-FA01-678B8217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206" y="2590226"/>
            <a:ext cx="4447944" cy="33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9B9B9-6DEB-5B1E-A139-F775F7BB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2. </a:t>
            </a:r>
            <a:r>
              <a:rPr lang="ko-KR" altLang="en-US">
                <a:solidFill>
                  <a:schemeClr val="accent2"/>
                </a:solidFill>
              </a:rPr>
              <a:t>그래프 그리기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AF206-C935-E412-168E-3E71AAA32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2E3171-5CF0-B246-18B9-8E965B47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90111-D160-A97E-CC8D-7E1CC494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44" y="1325563"/>
            <a:ext cx="9114608" cy="687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6BB181-0704-F229-D87B-14BD4477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24" y="2151468"/>
            <a:ext cx="4214463" cy="35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8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54AA7-B893-96EA-8798-4151B8FC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3. </a:t>
            </a:r>
            <a:r>
              <a:rPr lang="ko-KR" altLang="en-US">
                <a:solidFill>
                  <a:schemeClr val="accent2"/>
                </a:solidFill>
              </a:rPr>
              <a:t>그래프 그리기</a:t>
            </a:r>
          </a:p>
        </p:txBody>
      </p:sp>
      <p:pic>
        <p:nvPicPr>
          <p:cNvPr id="6" name="내용 개체 틀 5" descr="원, 텍스트, 도표, 콤팩트 디스크이(가) 표시된 사진&#10;&#10;자동 생성된 설명">
            <a:extLst>
              <a:ext uri="{FF2B5EF4-FFF2-40B4-BE49-F238E27FC236}">
                <a16:creationId xmlns:a16="http://schemas.microsoft.com/office/drawing/2014/main" id="{223CCB1C-8C4C-4F8E-8D45-5360FE928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36" y="1722091"/>
            <a:ext cx="4997122" cy="384023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427B5F-55CB-8D08-F3DD-B67F1B40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090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F5597"/>
                </a:solidFill>
              </a:rPr>
              <a:t>파이차트 그리기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43" y="1194770"/>
            <a:ext cx="9961226" cy="50246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1457E1-E327-29C8-DA1D-C8B3A081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2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9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실습</a:t>
            </a:r>
            <a:r>
              <a:rPr lang="en-US" altLang="ko-KR" dirty="0">
                <a:solidFill>
                  <a:srgbClr val="FFC000"/>
                </a:solidFill>
              </a:rPr>
              <a:t>1. </a:t>
            </a:r>
            <a:r>
              <a:rPr lang="ko-KR" altLang="en-US" dirty="0">
                <a:solidFill>
                  <a:srgbClr val="FFC000"/>
                </a:solidFill>
              </a:rPr>
              <a:t>아래와 같은 그래프를 그려보세요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4" y="1562632"/>
            <a:ext cx="8590396" cy="9799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60" y="2542573"/>
            <a:ext cx="5658640" cy="431542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58B62A-A0B6-B3D6-53FE-965A6793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2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788" y="3096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실습</a:t>
            </a:r>
            <a:r>
              <a:rPr lang="en-US" altLang="ko-KR" dirty="0">
                <a:solidFill>
                  <a:srgbClr val="FFC000"/>
                </a:solidFill>
              </a:rPr>
              <a:t>2. </a:t>
            </a:r>
            <a:r>
              <a:rPr lang="ko-KR" altLang="en-US" dirty="0">
                <a:solidFill>
                  <a:srgbClr val="FFC000"/>
                </a:solidFill>
              </a:rPr>
              <a:t>아래와 같은 그래프를 그려보세요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5255"/>
            <a:ext cx="9114608" cy="6870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2278017"/>
            <a:ext cx="4991792" cy="42298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282A5F-0F0A-FEDF-7CE8-2FECED74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7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44681" y="1065268"/>
            <a:ext cx="7860873" cy="2031325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n-ea"/>
              </a:rPr>
              <a:t>행정안전부</a:t>
            </a: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  <a:hlinkClick r:id="rId2"/>
              </a:rPr>
              <a:t>https://www.mois.go.kr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정책자료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통계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주민등록 인구통계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연령별 인구 통계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  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남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여 구분 체크 해제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,  -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전체 </a:t>
            </a:r>
            <a:r>
              <a:rPr lang="ko-KR" altLang="en-US" sz="2000" dirty="0" err="1">
                <a:solidFill>
                  <a:srgbClr val="C00000"/>
                </a:solidFill>
                <a:latin typeface="+mn-ea"/>
              </a:rPr>
              <a:t>읍면동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 현황 체크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      - csv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파일 다운로드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61" y="3138572"/>
            <a:ext cx="6272363" cy="3341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374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5001" y="1139207"/>
            <a:ext cx="7860873" cy="553998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ea typeface="돋움" panose="020B0600000101010101" pitchFamily="50" charset="-127"/>
              </a:rPr>
              <a:t>age_2023.csv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94" y="2020208"/>
            <a:ext cx="8472766" cy="33542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001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8483" y="1175188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출력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9"/>
          <a:stretch/>
        </p:blipFill>
        <p:spPr>
          <a:xfrm>
            <a:off x="1991545" y="1977098"/>
            <a:ext cx="8054905" cy="3612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48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다이어그램 등 다양한 시각화 도구를 사용하여 데이터를 시각적으로 표현한 것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시각화는 복잡한 데이터 집합을 직관적이고 이해하기 쉬운 형태로 변환하여 데이터의 패턴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상관 관계 등을 파악하는데 유리함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5"/>
          <a:stretch/>
        </p:blipFill>
        <p:spPr>
          <a:xfrm>
            <a:off x="4059231" y="2367513"/>
            <a:ext cx="8132769" cy="39762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39A4C-3B10-E150-D3A0-0180FB0C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672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44681" y="1056809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시각화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96" y="1877679"/>
            <a:ext cx="7361558" cy="3429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0218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65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45687" y="1028914"/>
            <a:ext cx="7860873" cy="59202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시각화 </a:t>
            </a:r>
            <a:r>
              <a:rPr lang="en-US" altLang="ko-KR" sz="2400" dirty="0">
                <a:latin typeface="+mn-ea"/>
              </a:rPr>
              <a:t>– </a:t>
            </a:r>
            <a:r>
              <a:rPr lang="ko-KR" altLang="en-US" sz="2400" dirty="0" err="1">
                <a:latin typeface="+mn-ea"/>
              </a:rPr>
              <a:t>꺽은선</a:t>
            </a:r>
            <a:r>
              <a:rPr lang="ko-KR" altLang="en-US" sz="2400" dirty="0">
                <a:latin typeface="+mn-ea"/>
              </a:rPr>
              <a:t> 그래프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74" y="2020208"/>
            <a:ext cx="6280698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7840" y="4293097"/>
            <a:ext cx="3860800" cy="44267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/>
              <a:t>신도림동은 </a:t>
            </a:r>
            <a:r>
              <a:rPr lang="en-US" altLang="ko-KR" sz="2000" dirty="0"/>
              <a:t>30~40</a:t>
            </a:r>
            <a:r>
              <a:rPr lang="ko-KR" altLang="en-US" sz="2000" dirty="0"/>
              <a:t>대 부부가 많음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6960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54841" y="1157000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시각화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04" y="2048599"/>
            <a:ext cx="7053590" cy="37080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3222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4521" y="1143750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시각화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069934"/>
            <a:ext cx="4410750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248128" y="2852937"/>
            <a:ext cx="3384376" cy="4086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관악구는 </a:t>
            </a:r>
            <a:r>
              <a:rPr lang="en-US" altLang="ko-KR" dirty="0"/>
              <a:t>20</a:t>
            </a:r>
            <a:r>
              <a:rPr lang="ko-KR" altLang="en-US" dirty="0"/>
              <a:t>대가 압도적으로 많음</a:t>
            </a:r>
          </a:p>
        </p:txBody>
      </p:sp>
    </p:spTree>
    <p:extLst>
      <p:ext uri="{BB962C8B-B14F-4D97-AF65-F5344CB8AC3E}">
        <p14:creationId xmlns:p14="http://schemas.microsoft.com/office/powerpoint/2010/main" val="220809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54841" y="1103203"/>
            <a:ext cx="7860873" cy="59202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인구 구조 데이터 시각화 </a:t>
            </a:r>
            <a:r>
              <a:rPr lang="en-US" altLang="ko-KR" sz="2400" dirty="0">
                <a:latin typeface="+mn-ea"/>
              </a:rPr>
              <a:t>– </a:t>
            </a:r>
            <a:r>
              <a:rPr lang="ko-KR" altLang="en-US" sz="2400" dirty="0">
                <a:latin typeface="+mn-ea"/>
              </a:rPr>
              <a:t>막대 그래프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9" y="2039640"/>
            <a:ext cx="5227773" cy="39703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1522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87927" y="1105908"/>
            <a:ext cx="7860873" cy="2031325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n-ea"/>
              </a:rPr>
              <a:t>행정안전부</a:t>
            </a: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  <a:hlinkClick r:id="rId2"/>
              </a:rPr>
              <a:t>https://www.mois.go.kr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정책자료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통계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주민등록 인구통계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연령별 인구 통계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  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계 체크 해제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,  -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전체 </a:t>
            </a:r>
            <a:r>
              <a:rPr lang="ko-KR" altLang="en-US" sz="2000" dirty="0" err="1">
                <a:solidFill>
                  <a:srgbClr val="C00000"/>
                </a:solidFill>
                <a:latin typeface="+mn-ea"/>
              </a:rPr>
              <a:t>읍면동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 현황 체크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      - csv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</a:rPr>
              <a:t>파일 다운로드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36" y="3176977"/>
            <a:ext cx="6360000" cy="3302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612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4201" y="1088284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ea typeface="돋움" panose="020B0600000101010101" pitchFamily="50" charset="-127"/>
              </a:rPr>
              <a:t>gender.csv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068960"/>
            <a:ext cx="4846740" cy="3254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6" y="2042230"/>
            <a:ext cx="8280920" cy="7452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375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54841" y="1189288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ea typeface="돋움" panose="020B0600000101010101" pitchFamily="50" charset="-127"/>
              </a:rPr>
              <a:t>gender.csv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16" y="3068960"/>
            <a:ext cx="5080186" cy="34107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6" y="2042230"/>
            <a:ext cx="8280920" cy="7452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1961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75161" y="1127881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36" y="2078836"/>
            <a:ext cx="4717184" cy="3285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7367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68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44681" y="1169869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97" y="2173496"/>
            <a:ext cx="5407450" cy="31503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175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시각화의 목적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5"/>
          <a:stretch/>
        </p:blipFill>
        <p:spPr>
          <a:xfrm>
            <a:off x="4237199" y="2407151"/>
            <a:ext cx="8132769" cy="397624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데이터의 패턴과 추세 파악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시각화를 통해 데이터의 패턴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이상치 등을 식별하고 분석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간 관계 이해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다양한 변수 간의 관계와 상관 관계를 시각적으로 이해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인사이트 도출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시각화를 통해 데이터에서 의미 있는 인사이트와 통찰력을 도출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F6B3D-884C-A64D-8529-84528805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20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321" y="1127881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09" y="1987396"/>
            <a:ext cx="5630385" cy="37936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1703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4521" y="1027757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53" y="1832860"/>
            <a:ext cx="5684098" cy="46468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6184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5001" y="1166867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87" y="2027956"/>
            <a:ext cx="4997059" cy="40172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1647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4521" y="1127881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46" y="1946756"/>
            <a:ext cx="5100811" cy="39663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056" y="2329448"/>
            <a:ext cx="3724676" cy="26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14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95481" y="1177027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40" y="1909112"/>
            <a:ext cx="5713252" cy="45706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5030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인구 데이터 성별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54841" y="1127881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n-ea"/>
              </a:rPr>
              <a:t>우리 동네 성별 인구구조 시각화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23" y="1944136"/>
            <a:ext cx="5761293" cy="4050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251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82AB4-534A-1FF8-055E-B37AE066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4C839-2B9D-C2A0-B5D3-64F98034D2F2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Matplotlib</a:t>
            </a:r>
            <a:endParaRPr lang="ko-KR" altLang="en-US" sz="6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F59AEF-03D4-3715-5F2E-322863A8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88" y="2651126"/>
            <a:ext cx="5749447" cy="3709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파이썬에서 가장 널리 사용되는 데이터 시각화 라이브러리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차트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플롯 등 다양한 시각화 요소를 생성하고 데이터를 시각적으로 나타낼 </a:t>
            </a:r>
            <a:r>
              <a:rPr lang="ko-KR" altLang="en-US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altLang="ko-KR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있음</a:t>
            </a:r>
            <a:endParaRPr lang="en-US" altLang="ko-KR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>
                <a:latin typeface="Gmarket Sans TTF Medium" panose="02000000000000000000" pitchFamily="2" charset="-128"/>
                <a:ea typeface="Gmarket Sans TTF Medium" panose="02000000000000000000" pitchFamily="2" charset="-128"/>
                <a:hlinkClick r:id="rId3"/>
              </a:rPr>
              <a:t>공식홈페이지</a:t>
            </a:r>
            <a:endParaRPr lang="en-US" altLang="ko-KR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20000"/>
              </a:lnSpc>
            </a:pPr>
            <a:endParaRPr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77345" y="6389498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출처</a:t>
            </a:r>
            <a:r>
              <a:rPr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wikidocs</a:t>
            </a:r>
            <a:endParaRPr lang="ko-KR" altLang="en-US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42238-9535-4B34-26D8-98AA8455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410D0-9C17-9EC7-F754-10D06FCC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그래프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54922-11C3-FE2A-9407-2E8AA73E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import </a:t>
            </a:r>
            <a:r>
              <a:rPr kumimoji="1" lang="en-US" altLang="ko-KR" dirty="0" err="1"/>
              <a:t>matplotlib.pyplot</a:t>
            </a:r>
            <a:r>
              <a:rPr kumimoji="1" lang="en-US" altLang="ko-KR" dirty="0"/>
              <a:t> as </a:t>
            </a:r>
            <a:r>
              <a:rPr kumimoji="1" lang="en-US" altLang="ko-KR" dirty="0" err="1"/>
              <a:t>plt</a:t>
            </a:r>
            <a:endParaRPr kumimoji="1" lang="en-US" altLang="ko-KR" dirty="0"/>
          </a:p>
          <a:p>
            <a:r>
              <a:rPr kumimoji="1" lang="en-US" altLang="ko-KR" dirty="0" err="1"/>
              <a:t>pyplot</a:t>
            </a:r>
            <a:r>
              <a:rPr kumimoji="1" lang="en-US" altLang="ko-KR" dirty="0"/>
              <a:t>? </a:t>
            </a:r>
            <a:r>
              <a:rPr kumimoji="1" lang="ko-KR" altLang="en-US" dirty="0" err="1"/>
              <a:t>맷플롯립의</a:t>
            </a:r>
            <a:r>
              <a:rPr kumimoji="1" lang="ko-KR" altLang="en-US" dirty="0"/>
              <a:t> 기능을 간편하게 사용할 수 있는 함수제공</a:t>
            </a:r>
            <a:endParaRPr kumimoji="1" lang="en-US" altLang="ko-KR" dirty="0"/>
          </a:p>
          <a:p>
            <a:r>
              <a:rPr kumimoji="1" lang="ko-KR" altLang="en-US" dirty="0"/>
              <a:t>그래프 그리기</a:t>
            </a:r>
            <a:endParaRPr kumimoji="1" lang="en-US" altLang="ko-KR" dirty="0"/>
          </a:p>
          <a:p>
            <a:pPr lvl="1"/>
            <a:r>
              <a:rPr lang="en" altLang="ko-KR" dirty="0">
                <a:solidFill>
                  <a:schemeClr val="accent6"/>
                </a:solidFill>
              </a:rPr>
              <a:t>plot</a:t>
            </a:r>
            <a:r>
              <a:rPr lang="en-US" altLang="ko-KR" dirty="0">
                <a:solidFill>
                  <a:schemeClr val="accent6"/>
                </a:solidFill>
              </a:rPr>
              <a:t>(x</a:t>
            </a:r>
            <a:r>
              <a:rPr lang="ko-KR" altLang="en-US" dirty="0">
                <a:solidFill>
                  <a:schemeClr val="accent6"/>
                </a:solidFill>
              </a:rPr>
              <a:t>좌표</a:t>
            </a:r>
            <a:r>
              <a:rPr lang="en-US" altLang="ko-KR" dirty="0">
                <a:solidFill>
                  <a:schemeClr val="accent6"/>
                </a:solidFill>
              </a:rPr>
              <a:t>,</a:t>
            </a:r>
            <a:r>
              <a:rPr lang="ko-KR" altLang="en-US" dirty="0">
                <a:solidFill>
                  <a:schemeClr val="accent6"/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y</a:t>
            </a:r>
            <a:r>
              <a:rPr lang="ko-KR" altLang="en-US" dirty="0">
                <a:solidFill>
                  <a:schemeClr val="accent6"/>
                </a:solidFill>
              </a:rPr>
              <a:t>좌표</a:t>
            </a:r>
            <a:r>
              <a:rPr lang="en-US" altLang="ko-KR" dirty="0">
                <a:solidFill>
                  <a:schemeClr val="accent6"/>
                </a:solidFill>
              </a:rPr>
              <a:t>, [</a:t>
            </a:r>
            <a:r>
              <a:rPr lang="ko-KR" altLang="en-US" dirty="0">
                <a:solidFill>
                  <a:schemeClr val="accent6"/>
                </a:solidFill>
              </a:rPr>
              <a:t>옵션 매개변수</a:t>
            </a:r>
            <a:r>
              <a:rPr lang="en-US" altLang="ko-KR" dirty="0">
                <a:solidFill>
                  <a:schemeClr val="accent6"/>
                </a:solidFill>
              </a:rPr>
              <a:t>])</a:t>
            </a:r>
          </a:p>
          <a:p>
            <a:r>
              <a:rPr kumimoji="1" lang="ko-KR" altLang="en-US" dirty="0"/>
              <a:t>그래프 표시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6"/>
                </a:solidFill>
              </a:rPr>
              <a:t>show() : </a:t>
            </a:r>
            <a:r>
              <a:rPr kumimoji="1" lang="ko-KR" altLang="en-US" dirty="0">
                <a:solidFill>
                  <a:schemeClr val="accent6"/>
                </a:solidFill>
              </a:rPr>
              <a:t>그래프 표시</a:t>
            </a:r>
            <a:endParaRPr kumimoji="1" lang="en-US" altLang="ko-KR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ACC89-2FC3-4813-88BF-388A21D5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4FB0B4-B3E5-9967-07DB-05355258B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53" y="2744909"/>
            <a:ext cx="3886661" cy="32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2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A6BA9-0D48-8E04-68FA-EEE6BDB4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한글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AB2AE-4BEC-CAF1-764D-BFCB35D7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맷플롯립은</a:t>
            </a:r>
            <a:r>
              <a:rPr kumimoji="1" lang="ko-KR" altLang="en-US" dirty="0"/>
              <a:t> 기본적으로 한글을 사용할 수 없음</a:t>
            </a:r>
            <a:endParaRPr kumimoji="1" lang="en-US" altLang="ko-KR" dirty="0"/>
          </a:p>
          <a:p>
            <a:r>
              <a:rPr kumimoji="1" lang="ko-KR" altLang="en-US" dirty="0"/>
              <a:t>한글을 사용하려면 폰트 설정을 </a:t>
            </a:r>
            <a:r>
              <a:rPr kumimoji="1" lang="ko-KR" altLang="en-US" dirty="0" err="1"/>
              <a:t>해줘야함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083EB-6DD1-03AF-0F39-CE84BB79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B3FD9F-1C12-CE80-4F0F-0899BFCC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5" y="2572085"/>
            <a:ext cx="8888883" cy="3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18594</TotalTime>
  <Words>1525</Words>
  <Application>Microsoft Office PowerPoint</Application>
  <PresentationFormat>와이드스크린</PresentationFormat>
  <Paragraphs>286</Paragraphs>
  <Slides>57</Slides>
  <Notes>14</Notes>
  <HiddenSlides>25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Gmarket Sans TTF Medium</vt:lpstr>
      <vt:lpstr>G마켓 산스 TTF Light</vt:lpstr>
      <vt:lpstr>G마켓 산스 TTF Bold</vt:lpstr>
      <vt:lpstr>G마켓 산스 TTF Medium</vt:lpstr>
      <vt:lpstr>Wingdings</vt:lpstr>
      <vt:lpstr>돋움</vt:lpstr>
      <vt:lpstr>Arial</vt:lpstr>
      <vt:lpstr>맑은 고딕</vt:lpstr>
      <vt:lpstr>궁서체</vt:lpstr>
      <vt:lpstr>Office 테마</vt:lpstr>
      <vt:lpstr>PowerPoint 프레젠테이션</vt:lpstr>
      <vt:lpstr>PowerPoint 프레젠테이션</vt:lpstr>
      <vt:lpstr>PowerPoint 프레젠테이션</vt:lpstr>
      <vt:lpstr>데이터 시각화</vt:lpstr>
      <vt:lpstr>데이터 시각화의 목적</vt:lpstr>
      <vt:lpstr>PowerPoint 프레젠테이션</vt:lpstr>
      <vt:lpstr>Matplotlib</vt:lpstr>
      <vt:lpstr>기본 그래프 그리기</vt:lpstr>
      <vt:lpstr>한글 설정</vt:lpstr>
      <vt:lpstr>기본 그래프 그리기</vt:lpstr>
      <vt:lpstr>기본 그래프 그리기</vt:lpstr>
      <vt:lpstr>기본 그래프 그리기</vt:lpstr>
      <vt:lpstr>기본 그래프 그리기</vt:lpstr>
      <vt:lpstr>기본 그래프 그리기</vt:lpstr>
      <vt:lpstr>기본 그래프 그리기</vt:lpstr>
      <vt:lpstr>PowerPoint 프레젠테이션</vt:lpstr>
      <vt:lpstr>축 범위 설정</vt:lpstr>
      <vt:lpstr>그래프 여러개 표시</vt:lpstr>
      <vt:lpstr>막대 그래프 그리기</vt:lpstr>
      <vt:lpstr>막대 그래프 그리기</vt:lpstr>
      <vt:lpstr>수평 막대 그래프 그리기</vt:lpstr>
      <vt:lpstr>히스토그램</vt:lpstr>
      <vt:lpstr>히스토그램 그래프 그리기</vt:lpstr>
      <vt:lpstr>히스토그램 그래프 그리기</vt:lpstr>
      <vt:lpstr>히스토그램 그래프 그리기</vt:lpstr>
      <vt:lpstr>산점도 그리기</vt:lpstr>
      <vt:lpstr>산점도 그리기</vt:lpstr>
      <vt:lpstr>파이차트 그리기</vt:lpstr>
      <vt:lpstr>파이차트 그리기</vt:lpstr>
      <vt:lpstr>파이차트 그리기</vt:lpstr>
      <vt:lpstr>실습1. 그래프 그리기</vt:lpstr>
      <vt:lpstr>실습2. 그래프 그리기</vt:lpstr>
      <vt:lpstr>실습3. 그래프 그리기</vt:lpstr>
      <vt:lpstr>파이차트 그리기</vt:lpstr>
      <vt:lpstr>실습1. 아래와 같은 그래프를 그려보세요.</vt:lpstr>
      <vt:lpstr>실습2. 아래와 같은 그래프를 그려보세요.</vt:lpstr>
      <vt:lpstr> 인구 데이터 분석</vt:lpstr>
      <vt:lpstr> 인구 데이터 분석</vt:lpstr>
      <vt:lpstr> 인구 데이터 분석</vt:lpstr>
      <vt:lpstr> 인구 데이터 분석</vt:lpstr>
      <vt:lpstr> 인구 데이터 분석</vt:lpstr>
      <vt:lpstr> 인구 데이터 분석</vt:lpstr>
      <vt:lpstr> 인구 데이터 분석</vt:lpstr>
      <vt:lpstr> 인구 데이터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 인구 데이터 성별 분석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491</cp:revision>
  <dcterms:created xsi:type="dcterms:W3CDTF">2022-06-26T11:10:22Z</dcterms:created>
  <dcterms:modified xsi:type="dcterms:W3CDTF">2025-07-25T05:19:27Z</dcterms:modified>
</cp:coreProperties>
</file>